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92" r:id="rId2"/>
    <p:sldId id="270" r:id="rId3"/>
    <p:sldId id="296" r:id="rId4"/>
    <p:sldId id="261" r:id="rId5"/>
    <p:sldId id="288" r:id="rId6"/>
    <p:sldId id="264" r:id="rId7"/>
    <p:sldId id="266" r:id="rId8"/>
    <p:sldId id="267" r:id="rId9"/>
    <p:sldId id="268" r:id="rId10"/>
    <p:sldId id="269" r:id="rId11"/>
    <p:sldId id="297" r:id="rId12"/>
    <p:sldId id="298" r:id="rId13"/>
    <p:sldId id="299" r:id="rId14"/>
    <p:sldId id="300" r:id="rId15"/>
    <p:sldId id="301" r:id="rId16"/>
    <p:sldId id="302" r:id="rId17"/>
    <p:sldId id="303" r:id="rId18"/>
    <p:sldId id="304" r:id="rId19"/>
    <p:sldId id="295" r:id="rId20"/>
    <p:sldId id="305" r:id="rId21"/>
    <p:sldId id="294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73A72740-2596-CF48-8ED1-5946723691D2}">
          <p14:sldIdLst>
            <p14:sldId id="292"/>
          </p14:sldIdLst>
        </p14:section>
        <p14:section name="Hardware" id="{ACA15975-3C23-2B43-9EBE-A2B01330405C}">
          <p14:sldIdLst>
            <p14:sldId id="270"/>
            <p14:sldId id="296"/>
            <p14:sldId id="261"/>
            <p14:sldId id="288"/>
            <p14:sldId id="264"/>
            <p14:sldId id="266"/>
            <p14:sldId id="267"/>
            <p14:sldId id="268"/>
            <p14:sldId id="269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295"/>
            <p14:sldId id="305"/>
            <p14:sldId id="29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260"/>
    <p:restoredTop sz="93622"/>
  </p:normalViewPr>
  <p:slideViewPr>
    <p:cSldViewPr snapToGrid="0" snapToObjects="1">
      <p:cViewPr>
        <p:scale>
          <a:sx n="99" d="100"/>
          <a:sy n="99" d="100"/>
        </p:scale>
        <p:origin x="448" y="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E21F0-8080-EF42-9C33-77E503DD3BCC}" type="datetimeFigureOut">
              <a:rPr lang="en-US" smtClean="0"/>
              <a:t>11/13/17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1F52A7-9A2A-864A-987C-45AA8CC409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6193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1F52A7-9A2A-864A-987C-45AA8CC4094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5905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826E8F-8CF9-C346-B226-2EFAE0CA43F4}" type="datetimeFigureOut">
              <a:rPr lang="en-US" smtClean="0"/>
              <a:t>11/13/17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6C9500-B1B8-594C-BFEA-42803B8949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4378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826E8F-8CF9-C346-B226-2EFAE0CA43F4}" type="datetimeFigureOut">
              <a:rPr lang="en-US" smtClean="0"/>
              <a:t>11/13/17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6C9500-B1B8-594C-BFEA-42803B8949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8053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826E8F-8CF9-C346-B226-2EFAE0CA43F4}" type="datetimeFigureOut">
              <a:rPr lang="en-US" smtClean="0"/>
              <a:t>11/13/17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6C9500-B1B8-594C-BFEA-42803B8949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8911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826E8F-8CF9-C346-B226-2EFAE0CA43F4}" type="datetimeFigureOut">
              <a:rPr lang="en-US" smtClean="0"/>
              <a:t>11/13/17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6C9500-B1B8-594C-BFEA-42803B8949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1180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826E8F-8CF9-C346-B226-2EFAE0CA43F4}" type="datetimeFigureOut">
              <a:rPr lang="en-US" smtClean="0"/>
              <a:t>11/13/17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6C9500-B1B8-594C-BFEA-42803B8949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2566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826E8F-8CF9-C346-B226-2EFAE0CA43F4}" type="datetimeFigureOut">
              <a:rPr lang="en-US" smtClean="0"/>
              <a:t>11/13/17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6C9500-B1B8-594C-BFEA-42803B8949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387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826E8F-8CF9-C346-B226-2EFAE0CA43F4}" type="datetimeFigureOut">
              <a:rPr lang="en-US" smtClean="0"/>
              <a:t>11/13/17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6C9500-B1B8-594C-BFEA-42803B8949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589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826E8F-8CF9-C346-B226-2EFAE0CA43F4}" type="datetimeFigureOut">
              <a:rPr lang="en-US" smtClean="0"/>
              <a:t>11/13/17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6C9500-B1B8-594C-BFEA-42803B8949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7254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826E8F-8CF9-C346-B226-2EFAE0CA43F4}" type="datetimeFigureOut">
              <a:rPr lang="en-US" smtClean="0"/>
              <a:t>11/13/17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6C9500-B1B8-594C-BFEA-42803B8949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545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826E8F-8CF9-C346-B226-2EFAE0CA43F4}" type="datetimeFigureOut">
              <a:rPr lang="en-US" smtClean="0"/>
              <a:t>11/13/17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6C9500-B1B8-594C-BFEA-42803B8949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237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826E8F-8CF9-C346-B226-2EFAE0CA43F4}" type="datetimeFigureOut">
              <a:rPr lang="en-US" smtClean="0"/>
              <a:t>11/13/17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6C9500-B1B8-594C-BFEA-42803B8949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6766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826E8F-8CF9-C346-B226-2EFAE0CA43F4}" type="datetimeFigureOut">
              <a:rPr lang="en-US" smtClean="0"/>
              <a:t>11/13/17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6C9500-B1B8-594C-BFEA-42803B8949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5806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2" Type="http://schemas.openxmlformats.org/officeDocument/2006/relationships/hyperlink" Target="mailto:Paul.Guermonprez@intel.com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4" Type="http://schemas.openxmlformats.org/officeDocument/2006/relationships/image" Target="../media/image8.tiff"/><Relationship Id="rId5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Relationship Id="rId3" Type="http://schemas.openxmlformats.org/officeDocument/2006/relationships/image" Target="../media/image11.tiff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13.tiff"/><Relationship Id="rId5" Type="http://schemas.openxmlformats.org/officeDocument/2006/relationships/image" Target="../media/image14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4" Type="http://schemas.openxmlformats.org/officeDocument/2006/relationships/image" Target="../media/image17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19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tiff"/><Relationship Id="rId3" Type="http://schemas.openxmlformats.org/officeDocument/2006/relationships/image" Target="../media/image23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mailto:Paul.Guermonprez@intel.com" TargetMode="External"/><Relationship Id="rId3" Type="http://schemas.openxmlformats.org/officeDocument/2006/relationships/hyperlink" Target="https://intel-aero.github.io/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122363"/>
            <a:ext cx="12176026" cy="2387600"/>
          </a:xfrm>
        </p:spPr>
        <p:txBody>
          <a:bodyPr>
            <a:normAutofit/>
          </a:bodyPr>
          <a:lstStyle/>
          <a:p>
            <a:r>
              <a:rPr lang="en-US" sz="7000" dirty="0">
                <a:solidFill>
                  <a:srgbClr val="0070C0"/>
                </a:solidFill>
              </a:rPr>
              <a:t>Autonomous Drone Engineer</a:t>
            </a:r>
            <a:r>
              <a:rPr lang="en-US" sz="5000" dirty="0">
                <a:solidFill>
                  <a:srgbClr val="0070C0"/>
                </a:solidFill>
              </a:rPr>
              <a:t/>
            </a:r>
            <a:br>
              <a:rPr lang="en-US" sz="5000" dirty="0">
                <a:solidFill>
                  <a:srgbClr val="0070C0"/>
                </a:solidFill>
              </a:rPr>
            </a:br>
            <a:r>
              <a:rPr lang="en-US" dirty="0" smtClean="0"/>
              <a:t>B3 </a:t>
            </a:r>
            <a:r>
              <a:rPr lang="en-US" dirty="0"/>
              <a:t>– </a:t>
            </a:r>
            <a:r>
              <a:rPr lang="en-US" dirty="0" smtClean="0"/>
              <a:t>3D and Visual </a:t>
            </a:r>
            <a:r>
              <a:rPr lang="en-US" dirty="0"/>
              <a:t>S</a:t>
            </a:r>
            <a:r>
              <a:rPr lang="en-US" dirty="0" smtClean="0"/>
              <a:t>ensors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88904"/>
            <a:ext cx="9144000" cy="1268896"/>
          </a:xfrm>
        </p:spPr>
        <p:txBody>
          <a:bodyPr/>
          <a:lstStyle/>
          <a:p>
            <a:r>
              <a:rPr lang="en-US" dirty="0">
                <a:hlinkClick r:id="rId2"/>
              </a:rPr>
              <a:t>Paul.Guermonprez@intel.com</a:t>
            </a:r>
            <a:r>
              <a:rPr lang="en-US" dirty="0"/>
              <a:t> </a:t>
            </a:r>
            <a:br>
              <a:rPr lang="en-US" dirty="0"/>
            </a:br>
            <a:r>
              <a:rPr lang="en-US" i="1" dirty="0"/>
              <a:t>Autonomous Drone Solutions Architect</a:t>
            </a:r>
          </a:p>
        </p:txBody>
      </p:sp>
      <p:pic>
        <p:nvPicPr>
          <p:cNvPr id="1026" name="Picture 2" descr="Image result for intel 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668001" y="0"/>
            <a:ext cx="1366982" cy="1366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696" y="4754880"/>
            <a:ext cx="12160052" cy="2103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1225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Indoor - Visual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What if you can’t afford to deploy UWB,</a:t>
            </a:r>
            <a:br>
              <a:rPr lang="en-US" b="1" dirty="0" smtClean="0"/>
            </a:br>
            <a:r>
              <a:rPr lang="en-US" b="1" dirty="0" smtClean="0"/>
              <a:t>and SLAM is too complex?</a:t>
            </a:r>
          </a:p>
          <a:p>
            <a:pPr marL="0" indent="0">
              <a:buNone/>
            </a:pPr>
            <a:r>
              <a:rPr lang="en-US" dirty="0" smtClean="0"/>
              <a:t>Print and stick visual markers.</a:t>
            </a:r>
          </a:p>
          <a:p>
            <a:pPr>
              <a:buFont typeface="Arial" charset="0"/>
              <a:buChar char="•"/>
            </a:pPr>
            <a:r>
              <a:rPr lang="en-US" dirty="0" smtClean="0"/>
              <a:t>Libraries: VISP, </a:t>
            </a:r>
            <a:r>
              <a:rPr lang="en-US" dirty="0" err="1" smtClean="0"/>
              <a:t>ARToolkit</a:t>
            </a:r>
            <a:endParaRPr lang="en-US" dirty="0" smtClean="0"/>
          </a:p>
          <a:p>
            <a:pPr>
              <a:buFont typeface="Arial" charset="0"/>
              <a:buChar char="•"/>
            </a:pPr>
            <a:r>
              <a:rPr lang="en-US" dirty="0" smtClean="0"/>
              <a:t>Robust, highly optimized code</a:t>
            </a:r>
          </a:p>
          <a:p>
            <a:pPr>
              <a:buFont typeface="Arial" charset="0"/>
              <a:buChar char="•"/>
            </a:pPr>
            <a:r>
              <a:rPr lang="en-US" dirty="0" smtClean="0"/>
              <a:t>Return 3D positioning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Also works with 3D models of objects</a:t>
            </a:r>
            <a:br>
              <a:rPr lang="en-US" dirty="0" smtClean="0"/>
            </a:br>
            <a:r>
              <a:rPr lang="en-US" dirty="0" smtClean="0"/>
              <a:t>instead of BCHs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31399" y="2474418"/>
            <a:ext cx="1682062" cy="169068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4693" y="213921"/>
            <a:ext cx="3807913" cy="214195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54693" y="2507076"/>
            <a:ext cx="3807913" cy="2455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5064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Sensors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6232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1D: measure distance (with the ground)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A sonar or 1D laser can measure the distance with the ground.</a:t>
            </a:r>
          </a:p>
          <a:p>
            <a:pPr marL="0" indent="0">
              <a:buNone/>
            </a:pPr>
            <a:r>
              <a:rPr lang="en-US" dirty="0" smtClean="0"/>
              <a:t>That’s required for your drone can hover at a precise height,</a:t>
            </a:r>
            <a:br>
              <a:rPr lang="en-US" dirty="0" smtClean="0"/>
            </a:br>
            <a:r>
              <a:rPr lang="en-US" dirty="0" smtClean="0"/>
              <a:t>and perform a smooth landing.</a:t>
            </a:r>
          </a:p>
          <a:p>
            <a:pPr marL="0" indent="0">
              <a:buNone/>
            </a:pPr>
            <a:r>
              <a:rPr lang="en-US" dirty="0" smtClean="0"/>
              <a:t>Note: A barometer can provide you the altitude,</a:t>
            </a:r>
            <a:br>
              <a:rPr lang="en-US" dirty="0" smtClean="0"/>
            </a:br>
            <a:r>
              <a:rPr lang="en-US" dirty="0" smtClean="0"/>
              <a:t>which is not precise enough to land.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Photos:</a:t>
            </a:r>
            <a:br>
              <a:rPr lang="en-US" dirty="0" smtClean="0"/>
            </a:br>
            <a:r>
              <a:rPr lang="en-US" dirty="0" smtClean="0"/>
              <a:t>MB1242 I2CXL-MaxSonar-EZ4</a:t>
            </a:r>
            <a:br>
              <a:rPr lang="en-US" dirty="0" smtClean="0"/>
            </a:br>
            <a:r>
              <a:rPr lang="en-US" dirty="0" smtClean="0"/>
              <a:t>LIDAR-Lite v3 (we have doc on how to connect this sensor)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36722" y="3616002"/>
            <a:ext cx="2455278" cy="245527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457890"/>
            <a:ext cx="66662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http://</a:t>
            </a:r>
            <a:r>
              <a:rPr lang="en-US" sz="1000" dirty="0" err="1"/>
              <a:t>www.maxbotix.com</a:t>
            </a:r>
            <a:r>
              <a:rPr lang="en-US" sz="1000" dirty="0"/>
              <a:t>/</a:t>
            </a:r>
            <a:r>
              <a:rPr lang="en-US" sz="1000" dirty="0" err="1"/>
              <a:t>Ultrasonic_Sensors</a:t>
            </a:r>
            <a:r>
              <a:rPr lang="en-US" sz="1000" dirty="0"/>
              <a:t>/MB1242.htm</a:t>
            </a:r>
          </a:p>
          <a:p>
            <a:r>
              <a:rPr lang="en-US" sz="1000" dirty="0" smtClean="0"/>
              <a:t>https</a:t>
            </a:r>
            <a:r>
              <a:rPr lang="en-US" sz="1000" dirty="0"/>
              <a:t>://</a:t>
            </a:r>
            <a:r>
              <a:rPr lang="en-US" sz="1000" dirty="0" err="1"/>
              <a:t>buy.garmin.com</a:t>
            </a:r>
            <a:r>
              <a:rPr lang="en-US" sz="1000" dirty="0"/>
              <a:t>/</a:t>
            </a:r>
            <a:r>
              <a:rPr lang="en-US" sz="1000" dirty="0" err="1"/>
              <a:t>en</a:t>
            </a:r>
            <a:r>
              <a:rPr lang="en-US" sz="1000" dirty="0"/>
              <a:t>-US/US/p/557294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76138" y="1914115"/>
            <a:ext cx="1909346" cy="1613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2908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188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189617" y="4001294"/>
            <a:ext cx="4601227" cy="9909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3D sensor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99559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 smtClean="0"/>
              <a:t>By using 2 cameras you can recreate a 3D image. Two options:</a:t>
            </a:r>
          </a:p>
          <a:p>
            <a:pPr>
              <a:buFont typeface="Arial" charset="0"/>
              <a:buChar char="•"/>
            </a:pPr>
            <a:r>
              <a:rPr lang="en-US" dirty="0" smtClean="0"/>
              <a:t>By running an intensive software on your CPU/GPU,</a:t>
            </a:r>
            <a:br>
              <a:rPr lang="en-US" dirty="0" smtClean="0"/>
            </a:br>
            <a:r>
              <a:rPr lang="en-US" dirty="0" smtClean="0"/>
              <a:t>but it takes space, increases the weight and it’s expensive.</a:t>
            </a:r>
          </a:p>
          <a:p>
            <a:pPr>
              <a:buFont typeface="Arial" charset="0"/>
              <a:buChar char="•"/>
            </a:pPr>
            <a:r>
              <a:rPr lang="en-US" dirty="0" smtClean="0"/>
              <a:t>Or by using a dedicated chip, bundled with the 2 cameras.</a:t>
            </a:r>
            <a:br>
              <a:rPr lang="en-US" dirty="0" smtClean="0"/>
            </a:br>
            <a:r>
              <a:rPr lang="en-US" dirty="0" smtClean="0"/>
              <a:t>It’s compact, cheap and light.</a:t>
            </a:r>
            <a:br>
              <a:rPr lang="en-US" dirty="0" smtClean="0"/>
            </a:br>
            <a:r>
              <a:rPr lang="en-US" dirty="0" smtClean="0"/>
              <a:t>Ex: Intel RealSense, with </a:t>
            </a:r>
            <a:r>
              <a:rPr lang="en-US" dirty="0"/>
              <a:t>infrared grid </a:t>
            </a:r>
            <a:r>
              <a:rPr lang="en-US" dirty="0" smtClean="0"/>
              <a:t>illumination technology.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As a result, you get :</a:t>
            </a:r>
          </a:p>
          <a:p>
            <a:pPr>
              <a:buFont typeface="Arial" charset="0"/>
              <a:buChar char="•"/>
            </a:pPr>
            <a:r>
              <a:rPr lang="en-US" dirty="0" smtClean="0"/>
              <a:t>Format: directly a 3D depth map and RGB image</a:t>
            </a:r>
          </a:p>
          <a:p>
            <a:pPr>
              <a:buFont typeface="Arial" charset="0"/>
              <a:buChar char="•"/>
            </a:pPr>
            <a:r>
              <a:rPr lang="en-US" dirty="0"/>
              <a:t>Depth: 4-5m for the Intel R200</a:t>
            </a:r>
          </a:p>
          <a:p>
            <a:pPr>
              <a:buFont typeface="Arial" charset="0"/>
              <a:buChar char="•"/>
            </a:pPr>
            <a:r>
              <a:rPr lang="en-US" dirty="0" smtClean="0"/>
              <a:t>Coverage: only shows what is on front of the sensor,</a:t>
            </a:r>
            <a:br>
              <a:rPr lang="en-US" dirty="0" smtClean="0"/>
            </a:br>
            <a:r>
              <a:rPr lang="en-US" dirty="0" smtClean="0"/>
              <a:t>E</a:t>
            </a:r>
            <a:r>
              <a:rPr lang="en-US" i="1" dirty="0" smtClean="0"/>
              <a:t>xample: 120x60 degrees</a:t>
            </a:r>
            <a:br>
              <a:rPr lang="en-US" i="1" dirty="0" smtClean="0"/>
            </a:br>
            <a:r>
              <a:rPr lang="en-US" i="1" dirty="0" smtClean="0"/>
              <a:t>but can bundle 3 sensors to get 360x60 degrees of coverage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Photo: Intel R200 RealSense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36232" y="153383"/>
            <a:ext cx="4068463" cy="153730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04696" y="153383"/>
            <a:ext cx="2028767" cy="1537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2488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3D reconstruction from a 2D sensor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smtClean="0"/>
              <a:t>Laser can go far and distance information is precise.</a:t>
            </a:r>
          </a:p>
          <a:p>
            <a:pPr marL="0" indent="0">
              <a:buNone/>
            </a:pPr>
            <a:r>
              <a:rPr lang="en-US" dirty="0" smtClean="0"/>
              <a:t>By rotating a laser, you get 1 dimension</a:t>
            </a:r>
            <a:br>
              <a:rPr lang="en-US" dirty="0" smtClean="0"/>
            </a:br>
            <a:r>
              <a:rPr lang="en-US" dirty="0" smtClean="0"/>
              <a:t>of depth information, 360. That’s a LIDAR.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By rotating over 2 axis, you can go a little further.</a:t>
            </a:r>
            <a:br>
              <a:rPr lang="en-US" dirty="0" smtClean="0"/>
            </a:br>
            <a:r>
              <a:rPr lang="en-US" i="1" dirty="0" smtClean="0"/>
              <a:t>Ex: 360x15 degrees.</a:t>
            </a:r>
            <a:endParaRPr lang="en-US" i="1" dirty="0"/>
          </a:p>
          <a:p>
            <a:pPr marL="0" indent="0">
              <a:buNone/>
            </a:pPr>
            <a:r>
              <a:rPr lang="en-US" dirty="0" smtClean="0"/>
              <a:t>By embedding the rotating on a drone</a:t>
            </a:r>
            <a:br>
              <a:rPr lang="en-US" dirty="0" smtClean="0"/>
            </a:br>
            <a:r>
              <a:rPr lang="en-US" dirty="0" smtClean="0"/>
              <a:t>and flying you can accumulate data and build a 3D model.</a:t>
            </a:r>
            <a:br>
              <a:rPr lang="en-US" dirty="0" smtClean="0"/>
            </a:br>
            <a:r>
              <a:rPr lang="en-US" i="1" dirty="0" smtClean="0"/>
              <a:t>Ex: mapping a construction site.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Photo: </a:t>
            </a:r>
            <a:r>
              <a:rPr lang="en-US" dirty="0" err="1" smtClean="0"/>
              <a:t>Velodyne</a:t>
            </a:r>
            <a:r>
              <a:rPr lang="en-US" dirty="0" smtClean="0"/>
              <a:t>* </a:t>
            </a:r>
            <a:r>
              <a:rPr lang="en-US" cap="all" dirty="0" smtClean="0"/>
              <a:t>PUCK™ LIDAR VLP-16</a:t>
            </a:r>
            <a:endParaRPr lang="en-US" cap="all" dirty="0"/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6581" y="231590"/>
            <a:ext cx="1916482" cy="191648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6581" y="2281607"/>
            <a:ext cx="1924311" cy="192431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56581" y="4416145"/>
            <a:ext cx="1942145" cy="197104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8993" y="6560083"/>
            <a:ext cx="788153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/>
              <a:t>*Other names and brands may be claimed as the property of others</a:t>
            </a:r>
          </a:p>
          <a:p>
            <a:r>
              <a:rPr lang="en-US" sz="800" dirty="0" smtClean="0"/>
              <a:t>http</a:t>
            </a:r>
            <a:r>
              <a:rPr lang="en-US" sz="800" dirty="0"/>
              <a:t>://</a:t>
            </a:r>
            <a:r>
              <a:rPr lang="en-US" sz="800" dirty="0" err="1"/>
              <a:t>velodynelidar.com</a:t>
            </a:r>
            <a:r>
              <a:rPr lang="en-US" sz="800" dirty="0"/>
              <a:t>/vlp-16.html</a:t>
            </a:r>
          </a:p>
        </p:txBody>
      </p:sp>
    </p:spTree>
    <p:extLst>
      <p:ext uri="{BB962C8B-B14F-4D97-AF65-F5344CB8AC3E}">
        <p14:creationId xmlns:p14="http://schemas.microsoft.com/office/powerpoint/2010/main" val="6183317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Computer Vision: Collision Avoidance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With 1 camera and a succession of shots taken while moving</a:t>
            </a:r>
            <a:br>
              <a:rPr lang="en-US" dirty="0" smtClean="0"/>
            </a:br>
            <a:r>
              <a:rPr lang="en-US" dirty="0" smtClean="0"/>
              <a:t>in </a:t>
            </a:r>
            <a:r>
              <a:rPr lang="en-US" b="1" dirty="0" smtClean="0">
                <a:solidFill>
                  <a:srgbClr val="00B050"/>
                </a:solidFill>
              </a:rPr>
              <a:t>1 direction</a:t>
            </a:r>
            <a:r>
              <a:rPr lang="en-US" dirty="0" smtClean="0"/>
              <a:t>,</a:t>
            </a:r>
            <a:r>
              <a:rPr lang="en-US" dirty="0"/>
              <a:t> </a:t>
            </a:r>
            <a:r>
              <a:rPr lang="en-US" dirty="0" smtClean="0"/>
              <a:t>you can reconstruct what’s in front of you in 3D.</a:t>
            </a:r>
          </a:p>
          <a:p>
            <a:pPr>
              <a:buFont typeface="Arial" charset="0"/>
              <a:buChar char="•"/>
            </a:pPr>
            <a:r>
              <a:rPr lang="en-US" dirty="0" smtClean="0"/>
              <a:t>Great if you’re moving fast, or want to see far ahead</a:t>
            </a:r>
          </a:p>
          <a:p>
            <a:pPr>
              <a:buFont typeface="Arial" charset="0"/>
              <a:buChar char="•"/>
            </a:pPr>
            <a:r>
              <a:rPr lang="en-US" dirty="0" smtClean="0"/>
              <a:t>Works great for simple collision avoidance</a:t>
            </a:r>
          </a:p>
          <a:p>
            <a:pPr>
              <a:buFont typeface="Arial" charset="0"/>
              <a:buChar char="•"/>
            </a:pPr>
            <a:r>
              <a:rPr lang="en-US" dirty="0"/>
              <a:t>Cheaper, lighter than </a:t>
            </a:r>
            <a:r>
              <a:rPr lang="en-US" dirty="0" smtClean="0"/>
              <a:t>LIDARs</a:t>
            </a:r>
          </a:p>
          <a:p>
            <a:pPr marL="0" indent="0">
              <a:buNone/>
            </a:pPr>
            <a:r>
              <a:rPr lang="en-US" i="1" dirty="0" smtClean="0"/>
              <a:t>Ex: </a:t>
            </a:r>
            <a:r>
              <a:rPr lang="en-US" i="1" dirty="0" smtClean="0"/>
              <a:t>Intel® </a:t>
            </a:r>
            <a:r>
              <a:rPr lang="en-US" i="1" dirty="0" err="1" smtClean="0"/>
              <a:t>Movidius</a:t>
            </a:r>
            <a:r>
              <a:rPr lang="en-US" i="1" dirty="0" smtClean="0"/>
              <a:t> </a:t>
            </a:r>
            <a:r>
              <a:rPr lang="en-US" i="1" dirty="0" smtClean="0"/>
              <a:t>chips</a:t>
            </a:r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r>
              <a:rPr lang="en-US" dirty="0" smtClean="0"/>
              <a:t>Photo: </a:t>
            </a:r>
            <a:r>
              <a:rPr lang="en-US" dirty="0"/>
              <a:t>Intel </a:t>
            </a:r>
            <a:r>
              <a:rPr lang="en-US" dirty="0" err="1"/>
              <a:t>Movidius</a:t>
            </a:r>
            <a:r>
              <a:rPr lang="en-US" dirty="0"/>
              <a:t> Myriad 2 </a:t>
            </a:r>
            <a:r>
              <a:rPr lang="en-US" dirty="0" smtClean="0"/>
              <a:t>VPU</a:t>
            </a:r>
            <a:br>
              <a:rPr lang="en-US" dirty="0" smtClean="0"/>
            </a:br>
            <a:r>
              <a:rPr lang="en-US" dirty="0" smtClean="0"/>
              <a:t>in DJI </a:t>
            </a:r>
            <a:r>
              <a:rPr lang="en-US" dirty="0" smtClean="0"/>
              <a:t>Spark* </a:t>
            </a:r>
            <a:r>
              <a:rPr lang="en-US" dirty="0"/>
              <a:t>Drone</a:t>
            </a:r>
          </a:p>
          <a:p>
            <a:pPr marL="0" indent="0">
              <a:buNone/>
            </a:pPr>
            <a:endParaRPr lang="en-US" i="1" dirty="0" smtClean="0"/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239807" y="1635712"/>
            <a:ext cx="1752107" cy="192824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2902" y="3698894"/>
            <a:ext cx="4579012" cy="301104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6871" y="6536485"/>
            <a:ext cx="1107898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/>
              <a:t>*Other names and brands may be claimed as the property of others</a:t>
            </a:r>
          </a:p>
          <a:p>
            <a:r>
              <a:rPr lang="en-US" sz="800" dirty="0" smtClean="0"/>
              <a:t>https</a:t>
            </a:r>
            <a:r>
              <a:rPr lang="en-US" sz="800" dirty="0"/>
              <a:t>://</a:t>
            </a:r>
            <a:r>
              <a:rPr lang="en-US" sz="800" dirty="0" err="1"/>
              <a:t>newsroom.intel.com</a:t>
            </a:r>
            <a:r>
              <a:rPr lang="en-US" sz="800" dirty="0"/>
              <a:t>/news/intel-movidius-myriad-2-vpu-enables-advanced-computer-vision-deep-learning-features-ultra-compact-dji-spark-drone/</a:t>
            </a:r>
          </a:p>
        </p:txBody>
      </p:sp>
    </p:spTree>
    <p:extLst>
      <p:ext uri="{BB962C8B-B14F-4D97-AF65-F5344CB8AC3E}">
        <p14:creationId xmlns:p14="http://schemas.microsoft.com/office/powerpoint/2010/main" val="6276821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Computer Vision: Structure from Motion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With 1 camera and a succession of shots taken while moving</a:t>
            </a:r>
            <a:br>
              <a:rPr lang="en-US" dirty="0" smtClean="0"/>
            </a:br>
            <a:r>
              <a:rPr lang="en-US" b="1" dirty="0" smtClean="0">
                <a:solidFill>
                  <a:srgbClr val="00B050"/>
                </a:solidFill>
              </a:rPr>
              <a:t>around an object</a:t>
            </a:r>
            <a:r>
              <a:rPr lang="en-US" dirty="0" smtClean="0"/>
              <a:t>, you can reconstruct this object in 3D.</a:t>
            </a: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 smtClean="0"/>
              <a:t>Typically used as a payload to 3D scan the outside of a building</a:t>
            </a:r>
          </a:p>
          <a:p>
            <a:pPr>
              <a:buFont typeface="Arial" charset="0"/>
              <a:buChar char="•"/>
            </a:pPr>
            <a:r>
              <a:rPr lang="en-US" dirty="0" smtClean="0"/>
              <a:t>Usually done offline, with high-resolution photos and heavy computations to get the best model possible.</a:t>
            </a:r>
            <a:br>
              <a:rPr lang="en-US" dirty="0" smtClean="0"/>
            </a:br>
            <a:r>
              <a:rPr lang="en-US" dirty="0" smtClean="0"/>
              <a:t>But can be deployed in flight under certain conditions.</a:t>
            </a:r>
          </a:p>
          <a:p>
            <a:pPr marL="0" indent="0">
              <a:buNone/>
            </a:pPr>
            <a:r>
              <a:rPr lang="en-US" i="1" dirty="0" smtClean="0"/>
              <a:t>Ex: </a:t>
            </a:r>
            <a:r>
              <a:rPr lang="en-US" i="1" dirty="0" smtClean="0"/>
              <a:t>Pix4D*, FPV* </a:t>
            </a:r>
            <a:r>
              <a:rPr lang="en-US" i="1" dirty="0"/>
              <a:t>Camera, Drone </a:t>
            </a:r>
            <a:r>
              <a:rPr lang="en-US" i="1" dirty="0" smtClean="0"/>
              <a:t>Deploy*, </a:t>
            </a:r>
            <a:r>
              <a:rPr lang="mr-IN" i="1" dirty="0" smtClean="0"/>
              <a:t>…</a:t>
            </a:r>
            <a:endParaRPr lang="en-US" i="1" dirty="0" smtClean="0"/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r>
              <a:rPr lang="en-US" dirty="0" smtClean="0"/>
              <a:t>Photo: </a:t>
            </a:r>
            <a:r>
              <a:rPr lang="en-US" dirty="0" smtClean="0"/>
              <a:t>Pix4D* </a:t>
            </a:r>
            <a:r>
              <a:rPr lang="en-US" dirty="0" smtClean="0"/>
              <a:t>example</a:t>
            </a:r>
            <a:endParaRPr lang="en-US" dirty="0"/>
          </a:p>
          <a:p>
            <a:pPr marL="0" indent="0">
              <a:buNone/>
            </a:pPr>
            <a:endParaRPr lang="en-US" i="1" dirty="0" smtClean="0"/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82694" y="4492799"/>
            <a:ext cx="5156257" cy="303467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7027" y="6579197"/>
            <a:ext cx="6096000" cy="3231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700" dirty="0"/>
              <a:t>*Other names and brands may be claimed as the property of others</a:t>
            </a:r>
          </a:p>
          <a:p>
            <a:r>
              <a:rPr lang="en-US" sz="800" dirty="0" smtClean="0"/>
              <a:t>https</a:t>
            </a:r>
            <a:r>
              <a:rPr lang="en-US" sz="800" dirty="0"/>
              <a:t>://pix4d.com/a-new-era-for-landscaping-and-exterior-design/</a:t>
            </a:r>
          </a:p>
        </p:txBody>
      </p:sp>
    </p:spTree>
    <p:extLst>
      <p:ext uri="{BB962C8B-B14F-4D97-AF65-F5344CB8AC3E}">
        <p14:creationId xmlns:p14="http://schemas.microsoft.com/office/powerpoint/2010/main" val="10140024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Computer Vision: Visual Piloting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You can also use a camera to recognize objects, barcodes, patterns </a:t>
            </a:r>
            <a:r>
              <a:rPr lang="mr-IN" dirty="0" smtClean="0"/>
              <a:t>…</a:t>
            </a:r>
            <a:endParaRPr lang="en-US" dirty="0" smtClean="0"/>
          </a:p>
          <a:p>
            <a:pPr marL="0" indent="0">
              <a:buNone/>
            </a:pPr>
            <a:r>
              <a:rPr lang="en-US" i="1" dirty="0" smtClean="0"/>
              <a:t>Ex: With 1 camera facing downward, you can recognize the ground and make the drone hover without driving: “Optical Flow”.</a:t>
            </a:r>
            <a:br>
              <a:rPr lang="en-US" i="1" dirty="0" smtClean="0"/>
            </a:br>
            <a:r>
              <a:rPr lang="en-US" i="1" dirty="0" smtClean="0"/>
              <a:t>It is typically linked to the flight controller itself.</a:t>
            </a:r>
          </a:p>
          <a:p>
            <a:pPr marL="0" indent="0">
              <a:buNone/>
            </a:pPr>
            <a:r>
              <a:rPr lang="en-US" i="1" dirty="0" smtClean="0"/>
              <a:t>Ex: With 1 camera or laser reader, you can read barcode.</a:t>
            </a:r>
            <a:br>
              <a:rPr lang="en-US" i="1" dirty="0" smtClean="0"/>
            </a:br>
            <a:r>
              <a:rPr lang="en-US" i="1" dirty="0" smtClean="0"/>
              <a:t>Can be useful in a warehouse inventory scenario.</a:t>
            </a:r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r>
              <a:rPr lang="en-US" dirty="0" smtClean="0"/>
              <a:t>Photo: </a:t>
            </a:r>
            <a:r>
              <a:rPr lang="en-US" dirty="0" smtClean="0"/>
              <a:t>PX4Flow*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2380" y="4607397"/>
            <a:ext cx="3145554" cy="191729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7194" y="6595479"/>
            <a:ext cx="266771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/>
              <a:t>*Other names and brands may be claimed as the property of </a:t>
            </a:r>
            <a:r>
              <a:rPr lang="en-US" sz="700" dirty="0" smtClean="0"/>
              <a:t>others</a:t>
            </a:r>
            <a:endParaRPr lang="en-US" sz="800" dirty="0" smtClean="0"/>
          </a:p>
          <a:p>
            <a:r>
              <a:rPr lang="en-US" sz="800" dirty="0" smtClean="0"/>
              <a:t>https</a:t>
            </a:r>
            <a:r>
              <a:rPr lang="en-US" sz="800" dirty="0"/>
              <a:t>://</a:t>
            </a:r>
            <a:r>
              <a:rPr lang="en-US" sz="800" dirty="0" err="1"/>
              <a:t>pixhawk.org</a:t>
            </a:r>
            <a:r>
              <a:rPr lang="en-US" sz="800" dirty="0"/>
              <a:t>/modules/px4flow</a:t>
            </a:r>
          </a:p>
        </p:txBody>
      </p:sp>
    </p:spTree>
    <p:extLst>
      <p:ext uri="{BB962C8B-B14F-4D97-AF65-F5344CB8AC3E}">
        <p14:creationId xmlns:p14="http://schemas.microsoft.com/office/powerpoint/2010/main" val="20571945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Computer Vision: Augmented Reality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With 1 camera and an advanced library, you can go further and detect where you are in 3D, how objects around you are moving.</a:t>
            </a:r>
          </a:p>
          <a:p>
            <a:pPr marL="0" indent="0">
              <a:buNone/>
            </a:pPr>
            <a:r>
              <a:rPr lang="en-US" dirty="0" smtClean="0"/>
              <a:t>Such libraries usually come from the Augmented Reality world,</a:t>
            </a:r>
            <a:br>
              <a:rPr lang="en-US" dirty="0" smtClean="0"/>
            </a:br>
            <a:r>
              <a:rPr lang="en-US" dirty="0" smtClean="0"/>
              <a:t>after adaptation to robotics.</a:t>
            </a:r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r>
              <a:rPr lang="en-US" dirty="0" smtClean="0"/>
              <a:t>Photo: </a:t>
            </a:r>
            <a:r>
              <a:rPr lang="en-US" dirty="0" err="1" smtClean="0"/>
              <a:t>Artoolkit</a:t>
            </a:r>
            <a:r>
              <a:rPr lang="en-US" dirty="0" smtClean="0"/>
              <a:t>*, VISP*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90904" y="6370472"/>
            <a:ext cx="2667718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/>
              <a:t>*Other names and brands may be claimed as the property of others</a:t>
            </a:r>
          </a:p>
          <a:p>
            <a:r>
              <a:rPr lang="en-US" sz="800" dirty="0" smtClean="0"/>
              <a:t>http</a:t>
            </a:r>
            <a:r>
              <a:rPr lang="en-US" sz="800" dirty="0"/>
              <a:t>://</a:t>
            </a:r>
            <a:r>
              <a:rPr lang="en-US" sz="800" dirty="0" err="1" smtClean="0"/>
              <a:t>visp.inria.fr</a:t>
            </a:r>
            <a:r>
              <a:rPr lang="en-US" sz="800" dirty="0"/>
              <a:t/>
            </a:r>
            <a:br>
              <a:rPr lang="en-US" sz="800" dirty="0"/>
            </a:br>
            <a:r>
              <a:rPr lang="en-US" sz="800" dirty="0" smtClean="0"/>
              <a:t>https</a:t>
            </a:r>
            <a:r>
              <a:rPr lang="en-US" sz="800" dirty="0"/>
              <a:t>://</a:t>
            </a:r>
            <a:r>
              <a:rPr lang="en-US" sz="800" dirty="0" err="1"/>
              <a:t>artoolkit.org</a:t>
            </a:r>
            <a:r>
              <a:rPr lang="en-US" sz="800" dirty="0"/>
              <a:t>/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482" t="-5175"/>
          <a:stretch/>
        </p:blipFill>
        <p:spPr>
          <a:xfrm>
            <a:off x="8148906" y="3325820"/>
            <a:ext cx="3609748" cy="314643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9044" y="3876746"/>
            <a:ext cx="3469862" cy="2628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5809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solidFill>
                  <a:srgbClr val="0070C0"/>
                </a:solidFill>
              </a:rPr>
              <a:t>Conclusion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6171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The Perfect 3D Sensor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125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Conclusion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There is </a:t>
            </a:r>
            <a:r>
              <a:rPr lang="en-US" b="1" dirty="0" smtClean="0">
                <a:solidFill>
                  <a:srgbClr val="FF0000"/>
                </a:solidFill>
              </a:rPr>
              <a:t>no perfect sensor </a:t>
            </a:r>
            <a:r>
              <a:rPr lang="en-US" dirty="0" smtClean="0"/>
              <a:t>able to see everything</a:t>
            </a:r>
          </a:p>
          <a:p>
            <a:pPr marL="0" indent="0">
              <a:buNone/>
            </a:pPr>
            <a:r>
              <a:rPr lang="en-US" dirty="0" smtClean="0"/>
              <a:t>Each sensor has </a:t>
            </a:r>
            <a:r>
              <a:rPr lang="en-US" b="1" dirty="0" smtClean="0">
                <a:solidFill>
                  <a:schemeClr val="accent2"/>
                </a:solidFill>
              </a:rPr>
              <a:t>specific features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Be clear about your </a:t>
            </a:r>
            <a:r>
              <a:rPr lang="en-US" smtClean="0"/>
              <a:t>goals,</a:t>
            </a:r>
            <a:br>
              <a:rPr lang="en-US" smtClean="0"/>
            </a:br>
            <a:r>
              <a:rPr lang="en-US" smtClean="0"/>
              <a:t>regarding </a:t>
            </a:r>
            <a:r>
              <a:rPr lang="en-US" dirty="0" smtClean="0"/>
              <a:t>the </a:t>
            </a:r>
            <a:r>
              <a:rPr lang="en-US" b="1" dirty="0" smtClean="0">
                <a:solidFill>
                  <a:srgbClr val="0070C0"/>
                </a:solidFill>
              </a:rPr>
              <a:t>flight stack </a:t>
            </a:r>
            <a:r>
              <a:rPr lang="en-US" dirty="0" smtClean="0"/>
              <a:t>and </a:t>
            </a:r>
            <a:r>
              <a:rPr lang="en-US" b="1" dirty="0" smtClean="0">
                <a:solidFill>
                  <a:srgbClr val="0070C0"/>
                </a:solidFill>
              </a:rPr>
              <a:t>user payload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Your drone will use </a:t>
            </a:r>
            <a:r>
              <a:rPr lang="en-US" b="1" dirty="0" smtClean="0">
                <a:solidFill>
                  <a:srgbClr val="00B050"/>
                </a:solidFill>
              </a:rPr>
              <a:t>several sensors</a:t>
            </a:r>
          </a:p>
          <a:p>
            <a:pPr marL="0" indent="0">
              <a:buNone/>
            </a:pPr>
            <a:r>
              <a:rPr lang="en-US" dirty="0" smtClean="0"/>
              <a:t>You’ll have to </a:t>
            </a:r>
            <a:r>
              <a:rPr lang="en-US" b="1" dirty="0" smtClean="0">
                <a:solidFill>
                  <a:srgbClr val="00B050"/>
                </a:solidFill>
              </a:rPr>
              <a:t>fusion the data </a:t>
            </a:r>
            <a:r>
              <a:rPr lang="en-US" dirty="0" smtClean="0"/>
              <a:t>from several sensors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956379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>
                <a:hlinkClick r:id="rId2"/>
              </a:rPr>
              <a:t>Paul.Guermonprez@intel.com</a:t>
            </a:r>
            <a:endParaRPr lang="en-US" dirty="0"/>
          </a:p>
          <a:p>
            <a:r>
              <a:rPr lang="en-US" u="sng" dirty="0">
                <a:hlinkClick r:id="rId3"/>
              </a:rPr>
              <a:t>https://intel-aero.github.io</a:t>
            </a:r>
            <a:endParaRPr lang="en-US" dirty="0"/>
          </a:p>
          <a:p>
            <a:r>
              <a:rPr lang="en-US" dirty="0"/>
              <a:t>Released under Creative Commons-BY</a:t>
            </a:r>
            <a:br>
              <a:rPr lang="en-US" dirty="0"/>
            </a:br>
            <a:r>
              <a:rPr lang="en-US" dirty="0" err="1"/>
              <a:t>creativecommons.org</a:t>
            </a:r>
            <a:r>
              <a:rPr lang="en-US" dirty="0"/>
              <a:t>/licenses/by/2.0/</a:t>
            </a:r>
          </a:p>
        </p:txBody>
      </p:sp>
    </p:spTree>
    <p:extLst>
      <p:ext uri="{BB962C8B-B14F-4D97-AF65-F5344CB8AC3E}">
        <p14:creationId xmlns:p14="http://schemas.microsoft.com/office/powerpoint/2010/main" val="14922792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Sensor Goals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63613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smtClean="0"/>
              <a:t>A drone can do a lot with an Inertial Motion Unit, a compass and a GPS.</a:t>
            </a:r>
          </a:p>
          <a:p>
            <a:pPr marL="0" indent="0">
              <a:buNone/>
            </a:pPr>
            <a:r>
              <a:rPr lang="en-US" dirty="0" smtClean="0"/>
              <a:t>To be autonomous and perform useful tasks, you may also need to:</a:t>
            </a:r>
          </a:p>
          <a:p>
            <a:r>
              <a:rPr lang="en-US" b="1" dirty="0"/>
              <a:t>Measure the distance </a:t>
            </a:r>
            <a:r>
              <a:rPr lang="en-US" dirty="0"/>
              <a:t>with a known surface</a:t>
            </a:r>
            <a:br>
              <a:rPr lang="en-US" dirty="0"/>
            </a:br>
            <a:r>
              <a:rPr lang="en-US" i="1" dirty="0"/>
              <a:t>Ex: sonar to measure the distance with the ground (height)</a:t>
            </a:r>
          </a:p>
          <a:p>
            <a:r>
              <a:rPr lang="en-US" b="1" dirty="0"/>
              <a:t>Detect</a:t>
            </a:r>
            <a:r>
              <a:rPr lang="en-US" dirty="0"/>
              <a:t> objects (but not map them) to avoid collisions</a:t>
            </a:r>
          </a:p>
          <a:p>
            <a:r>
              <a:rPr lang="en-US" b="1" dirty="0" smtClean="0"/>
              <a:t>Scan and map </a:t>
            </a:r>
            <a:r>
              <a:rPr lang="en-US" dirty="0" smtClean="0"/>
              <a:t>the environment in 3D. </a:t>
            </a:r>
            <a:r>
              <a:rPr lang="en-US" i="1" dirty="0" smtClean="0"/>
              <a:t>Ex: LIDAR to map the ground</a:t>
            </a:r>
          </a:p>
          <a:p>
            <a:r>
              <a:rPr lang="en-US" b="1" dirty="0" smtClean="0"/>
              <a:t>Reposition</a:t>
            </a:r>
            <a:r>
              <a:rPr lang="en-US" dirty="0" smtClean="0"/>
              <a:t> the drone inside a know volume, or compared to a surface</a:t>
            </a:r>
          </a:p>
          <a:p>
            <a:endParaRPr lang="en-US" dirty="0" smtClean="0"/>
          </a:p>
          <a:p>
            <a:pPr marL="0" indent="0" algn="ctr">
              <a:buNone/>
            </a:pPr>
            <a:r>
              <a:rPr lang="en-US" b="1" dirty="0" smtClean="0"/>
              <a:t>Each sensor has a </a:t>
            </a:r>
            <a:r>
              <a:rPr lang="en-US" b="1" dirty="0" smtClean="0">
                <a:solidFill>
                  <a:srgbClr val="0070C0"/>
                </a:solidFill>
              </a:rPr>
              <a:t>specific goal</a:t>
            </a:r>
            <a:br>
              <a:rPr lang="en-US" b="1" dirty="0" smtClean="0">
                <a:solidFill>
                  <a:srgbClr val="0070C0"/>
                </a:solidFill>
              </a:rPr>
            </a:br>
            <a:r>
              <a:rPr lang="en-US" b="1" dirty="0" smtClean="0"/>
              <a:t>Drones usually carry </a:t>
            </a:r>
            <a:r>
              <a:rPr lang="en-US" b="1" dirty="0" smtClean="0">
                <a:solidFill>
                  <a:srgbClr val="0070C0"/>
                </a:solidFill>
              </a:rPr>
              <a:t>multiple sensors</a:t>
            </a: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>to solve </a:t>
            </a:r>
            <a:r>
              <a:rPr lang="en-US" b="1" dirty="0" smtClean="0">
                <a:solidFill>
                  <a:srgbClr val="0070C0"/>
                </a:solidFill>
              </a:rPr>
              <a:t>different problems</a:t>
            </a:r>
          </a:p>
        </p:txBody>
      </p:sp>
    </p:spTree>
    <p:extLst>
      <p:ext uri="{BB962C8B-B14F-4D97-AF65-F5344CB8AC3E}">
        <p14:creationId xmlns:p14="http://schemas.microsoft.com/office/powerpoint/2010/main" val="21128837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Collision Avoidance </a:t>
            </a:r>
            <a:r>
              <a:rPr lang="en-US" i="1" dirty="0" smtClean="0"/>
              <a:t>vs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0070C0"/>
                </a:solidFill>
              </a:rPr>
              <a:t>Autonomy </a:t>
            </a:r>
            <a:r>
              <a:rPr lang="en-US" dirty="0" smtClean="0"/>
              <a:t>vs</a:t>
            </a:r>
            <a:r>
              <a:rPr lang="en-US" dirty="0" smtClean="0">
                <a:solidFill>
                  <a:srgbClr val="0070C0"/>
                </a:solidFill>
              </a:rPr>
              <a:t> Payload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 smtClean="0"/>
              <a:t>Different goals:</a:t>
            </a:r>
          </a:p>
          <a:p>
            <a:pPr lvl="1"/>
            <a:r>
              <a:rPr lang="en-US" dirty="0" smtClean="0"/>
              <a:t>Collision avoidance in exceptional cases. </a:t>
            </a:r>
            <a:r>
              <a:rPr lang="en-US" i="1" dirty="0" smtClean="0"/>
              <a:t>Ex: Typhoon-H</a:t>
            </a:r>
          </a:p>
          <a:p>
            <a:pPr lvl="1"/>
            <a:r>
              <a:rPr lang="en-US" dirty="0" smtClean="0"/>
              <a:t>Payload scanning the environment for remote analysis. </a:t>
            </a:r>
            <a:r>
              <a:rPr lang="en-US" i="1" dirty="0" smtClean="0"/>
              <a:t>Ex: mining site 3D scan</a:t>
            </a:r>
          </a:p>
          <a:p>
            <a:pPr lvl="1"/>
            <a:r>
              <a:rPr lang="en-US" dirty="0"/>
              <a:t>Autonomous </a:t>
            </a:r>
            <a:r>
              <a:rPr lang="en-US" dirty="0" smtClean="0"/>
              <a:t>flight around objects, under human supervision</a:t>
            </a:r>
            <a:endParaRPr lang="en-US" dirty="0"/>
          </a:p>
          <a:p>
            <a:pPr lvl="1"/>
            <a:r>
              <a:rPr lang="en-US" dirty="0" smtClean="0"/>
              <a:t>Full 3D awareness for autonomous flight in unknown environments</a:t>
            </a:r>
            <a:br>
              <a:rPr lang="en-US" dirty="0" smtClean="0"/>
            </a:b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Speed - range: do you need assistance for take-off/landing or cruise?</a:t>
            </a:r>
            <a:br>
              <a:rPr lang="en-US" dirty="0" smtClean="0"/>
            </a:b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Efficiency - risk: perfect / good enough ?</a:t>
            </a:r>
            <a:br>
              <a:rPr lang="en-US" dirty="0" smtClean="0"/>
            </a:br>
            <a:r>
              <a:rPr lang="en-US" dirty="0" smtClean="0"/>
              <a:t>Full mapping or simple repositioning in a known map?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b="1" dirty="0" smtClean="0"/>
              <a:t>There is not a single 3D solution for all needs</a:t>
            </a:r>
          </a:p>
        </p:txBody>
      </p:sp>
    </p:spTree>
    <p:extLst>
      <p:ext uri="{BB962C8B-B14F-4D97-AF65-F5344CB8AC3E}">
        <p14:creationId xmlns:p14="http://schemas.microsoft.com/office/powerpoint/2010/main" val="238423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Fusion of sensors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There is no perfect sensor!</a:t>
            </a:r>
          </a:p>
          <a:p>
            <a:r>
              <a:rPr lang="en-US" dirty="0" smtClean="0"/>
              <a:t>Select the right mix for your case</a:t>
            </a:r>
          </a:p>
          <a:p>
            <a:r>
              <a:rPr lang="en-US" dirty="0"/>
              <a:t>Reuse sensor and libraries from</a:t>
            </a:r>
            <a:br>
              <a:rPr lang="en-US" dirty="0"/>
            </a:br>
            <a:r>
              <a:rPr lang="en-US" dirty="0"/>
              <a:t>other sectors: automobile, </a:t>
            </a:r>
            <a:r>
              <a:rPr lang="en-US" dirty="0" smtClean="0"/>
              <a:t>robotics</a:t>
            </a:r>
            <a:r>
              <a:rPr lang="en-US" dirty="0"/>
              <a:t>, </a:t>
            </a:r>
            <a:r>
              <a:rPr lang="mr-IN" dirty="0"/>
              <a:t>…</a:t>
            </a:r>
            <a:endParaRPr lang="en-US" dirty="0"/>
          </a:p>
          <a:p>
            <a:r>
              <a:rPr lang="en-US" dirty="0" smtClean="0"/>
              <a:t>Know their blind spots</a:t>
            </a:r>
          </a:p>
          <a:p>
            <a:r>
              <a:rPr lang="en-US" dirty="0" smtClean="0"/>
              <a:t>Play to their strengths</a:t>
            </a:r>
          </a:p>
          <a:p>
            <a:r>
              <a:rPr lang="en-US" dirty="0" smtClean="0"/>
              <a:t>Work on </a:t>
            </a:r>
            <a:r>
              <a:rPr lang="en-US" b="1" dirty="0" smtClean="0">
                <a:solidFill>
                  <a:srgbClr val="0070C0"/>
                </a:solidFill>
              </a:rPr>
              <a:t>sensor fusion</a:t>
            </a:r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43852" y="638827"/>
            <a:ext cx="4360257" cy="6012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6423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Types of Positioning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3082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Outdoor </a:t>
            </a:r>
            <a:r>
              <a:rPr lang="mr-IN" dirty="0" smtClean="0">
                <a:solidFill>
                  <a:srgbClr val="0070C0"/>
                </a:solidFill>
              </a:rPr>
              <a:t>–</a:t>
            </a:r>
            <a:r>
              <a:rPr lang="en-US" dirty="0" smtClean="0">
                <a:solidFill>
                  <a:srgbClr val="0070C0"/>
                </a:solidFill>
              </a:rPr>
              <a:t> D-GPS</a:t>
            </a:r>
            <a:br>
              <a:rPr lang="en-US" dirty="0" smtClean="0">
                <a:solidFill>
                  <a:srgbClr val="0070C0"/>
                </a:solidFill>
              </a:rPr>
            </a:br>
            <a:r>
              <a:rPr lang="en-US" i="1" dirty="0" smtClean="0">
                <a:solidFill>
                  <a:srgbClr val="0070C0"/>
                </a:solidFill>
              </a:rPr>
              <a:t>Differential GPS (or “RTK”)</a:t>
            </a:r>
            <a:endParaRPr lang="en-US" i="1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 smtClean="0"/>
              <a:t>Simple GPS receiver are not very precise: 1.5-3m.</a:t>
            </a:r>
          </a:p>
          <a:p>
            <a:pPr marL="0" indent="0">
              <a:buNone/>
            </a:pPr>
            <a:r>
              <a:rPr lang="en-US" dirty="0" smtClean="0"/>
              <a:t>Most drones can benefit from </a:t>
            </a:r>
            <a:r>
              <a:rPr lang="en-US" dirty="0"/>
              <a:t>D</a:t>
            </a:r>
            <a:r>
              <a:rPr lang="en-US" dirty="0" smtClean="0"/>
              <a:t>ifferential GPS:</a:t>
            </a:r>
          </a:p>
          <a:p>
            <a:pPr>
              <a:buFont typeface="Arial" charset="0"/>
              <a:buChar char="•"/>
            </a:pPr>
            <a:r>
              <a:rPr lang="en-US" dirty="0" smtClean="0"/>
              <a:t>Use an improved GPS chip, designed for D-GPS (200$)</a:t>
            </a:r>
          </a:p>
          <a:p>
            <a:pPr>
              <a:buFont typeface="Arial" charset="0"/>
              <a:buChar char="•"/>
            </a:pPr>
            <a:r>
              <a:rPr lang="en-US" dirty="0" smtClean="0"/>
              <a:t>Integrate precisely the GPS antenna to the chip</a:t>
            </a:r>
          </a:p>
          <a:p>
            <a:pPr>
              <a:buFont typeface="Arial" charset="0"/>
              <a:buChar char="•"/>
            </a:pPr>
            <a:r>
              <a:rPr lang="en-US" dirty="0" smtClean="0"/>
              <a:t>Add a fixed base in a 20km radius with the same chip</a:t>
            </a:r>
          </a:p>
          <a:p>
            <a:pPr>
              <a:buFont typeface="Arial" charset="0"/>
              <a:buChar char="•"/>
            </a:pPr>
            <a:r>
              <a:rPr lang="en-US" dirty="0" smtClean="0"/>
              <a:t>Add a radio/IP link to your drone</a:t>
            </a:r>
            <a:br>
              <a:rPr lang="en-US" dirty="0" smtClean="0"/>
            </a:b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Result:</a:t>
            </a:r>
          </a:p>
          <a:p>
            <a:pPr>
              <a:buFont typeface="Arial" charset="0"/>
              <a:buChar char="•"/>
            </a:pPr>
            <a:r>
              <a:rPr lang="en-US" dirty="0" smtClean="0"/>
              <a:t>The base station will communicate with your drone</a:t>
            </a:r>
          </a:p>
          <a:p>
            <a:pPr>
              <a:buFont typeface="Arial" charset="0"/>
              <a:buChar char="•"/>
            </a:pPr>
            <a:r>
              <a:rPr lang="en-US" dirty="0" smtClean="0"/>
              <a:t>The drone will use the D-GPS chip to normalize the signal</a:t>
            </a:r>
          </a:p>
          <a:p>
            <a:pPr>
              <a:buFont typeface="Arial" charset="0"/>
              <a:buChar char="•"/>
            </a:pPr>
            <a:r>
              <a:rPr lang="en-US" dirty="0" smtClean="0"/>
              <a:t>You’ll get a position with 2-3cm precision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6315" y="-382078"/>
            <a:ext cx="4894691" cy="4894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8622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Indoor </a:t>
            </a:r>
            <a:r>
              <a:rPr lang="mr-IN" dirty="0" smtClean="0">
                <a:solidFill>
                  <a:srgbClr val="0070C0"/>
                </a:solidFill>
              </a:rPr>
              <a:t>–</a:t>
            </a:r>
            <a:r>
              <a:rPr lang="en-US" dirty="0" smtClean="0">
                <a:solidFill>
                  <a:srgbClr val="0070C0"/>
                </a:solidFill>
              </a:rPr>
              <a:t> UWB</a:t>
            </a:r>
            <a:br>
              <a:rPr lang="en-US" dirty="0" smtClean="0">
                <a:solidFill>
                  <a:srgbClr val="0070C0"/>
                </a:solidFill>
              </a:rPr>
            </a:br>
            <a:r>
              <a:rPr lang="en-US" i="1" dirty="0" err="1" smtClean="0">
                <a:solidFill>
                  <a:srgbClr val="0070C0"/>
                </a:solidFill>
              </a:rPr>
              <a:t>UltraWideBand</a:t>
            </a:r>
            <a:endParaRPr lang="en-US" i="1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It’s a time-of-flight system, not a signal strength system (like </a:t>
            </a:r>
            <a:r>
              <a:rPr lang="en-US" dirty="0" err="1"/>
              <a:t>wifi</a:t>
            </a:r>
            <a:r>
              <a:rPr lang="en-US" dirty="0"/>
              <a:t>/BT).</a:t>
            </a:r>
          </a:p>
          <a:p>
            <a:pPr marL="0" indent="0">
              <a:buNone/>
            </a:pPr>
            <a:r>
              <a:rPr lang="en-US" dirty="0" smtClean="0"/>
              <a:t>UWB wavelength allows for 10cm precision</a:t>
            </a:r>
            <a:br>
              <a:rPr lang="en-US" dirty="0" smtClean="0"/>
            </a:br>
            <a:r>
              <a:rPr lang="en-US" dirty="0" smtClean="0"/>
              <a:t>inside buildings as large as warehouses.</a:t>
            </a:r>
          </a:p>
          <a:p>
            <a:pPr marL="0" indent="0">
              <a:buNone/>
            </a:pPr>
            <a:r>
              <a:rPr lang="en-US" dirty="0" smtClean="0"/>
              <a:t>There’s 2 ways to deploy UWB:</a:t>
            </a:r>
          </a:p>
          <a:p>
            <a:r>
              <a:rPr lang="en-US" dirty="0" smtClean="0"/>
              <a:t>Use a simple tag, and smart connected wall anchors will locate it.</a:t>
            </a:r>
          </a:p>
          <a:p>
            <a:r>
              <a:rPr lang="en-US" dirty="0" smtClean="0"/>
              <a:t>Use a smart receiver, and it will locate itself knowing where the</a:t>
            </a:r>
            <a:br>
              <a:rPr lang="en-US" dirty="0" smtClean="0"/>
            </a:br>
            <a:r>
              <a:rPr lang="en-US" dirty="0" smtClean="0"/>
              <a:t>(non connected, non smart) anchors are in the building.</a:t>
            </a:r>
            <a:br>
              <a:rPr lang="en-US" dirty="0" smtClean="0"/>
            </a:br>
            <a:r>
              <a:rPr lang="en-US" dirty="0" smtClean="0"/>
              <a:t>That’s the one we want for large drones.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80884" y="19140"/>
            <a:ext cx="2311116" cy="1817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918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Indoor </a:t>
            </a:r>
            <a:r>
              <a:rPr lang="mr-IN" dirty="0" smtClean="0">
                <a:solidFill>
                  <a:srgbClr val="0070C0"/>
                </a:solidFill>
              </a:rPr>
              <a:t>–</a:t>
            </a:r>
            <a:r>
              <a:rPr lang="en-US" dirty="0">
                <a:solidFill>
                  <a:srgbClr val="0070C0"/>
                </a:solidFill>
              </a:rPr>
              <a:t> SLAM</a:t>
            </a:r>
            <a:br>
              <a:rPr lang="en-US" dirty="0">
                <a:solidFill>
                  <a:srgbClr val="0070C0"/>
                </a:solidFill>
              </a:rPr>
            </a:br>
            <a:r>
              <a:rPr lang="en-US" i="1" dirty="0" smtClean="0">
                <a:solidFill>
                  <a:srgbClr val="0070C0"/>
                </a:solidFill>
              </a:rPr>
              <a:t>Simultaneous Localization And Mapping</a:t>
            </a:r>
            <a:r>
              <a:rPr lang="en-US" i="1" dirty="0">
                <a:solidFill>
                  <a:srgbClr val="0070C0"/>
                </a:solidFill>
              </a:rPr>
              <a:t> 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Why:</a:t>
            </a:r>
            <a:r>
              <a:rPr lang="en-US" dirty="0" smtClean="0"/>
              <a:t> If you need indoor localization</a:t>
            </a:r>
            <a:br>
              <a:rPr lang="en-US" dirty="0" smtClean="0"/>
            </a:br>
            <a:r>
              <a:rPr lang="en-US" dirty="0" smtClean="0"/>
              <a:t>but can’t deploy UWB anchors</a:t>
            </a:r>
            <a:br>
              <a:rPr lang="en-US" dirty="0" smtClean="0"/>
            </a:br>
            <a:r>
              <a:rPr lang="en-US" dirty="0" smtClean="0"/>
              <a:t>(because of cost, or unknown building)</a:t>
            </a:r>
            <a:br>
              <a:rPr lang="en-US" dirty="0" smtClean="0"/>
            </a:br>
            <a:endParaRPr lang="en-US" dirty="0" smtClean="0"/>
          </a:p>
          <a:p>
            <a:pPr marL="0" indent="0">
              <a:buNone/>
            </a:pPr>
            <a:r>
              <a:rPr lang="en-US" b="1" dirty="0" smtClean="0"/>
              <a:t>Hardware:</a:t>
            </a:r>
            <a:r>
              <a:rPr lang="en-US" dirty="0" smtClean="0"/>
              <a:t> Use 3D sensors (like RealSense)</a:t>
            </a:r>
            <a:br>
              <a:rPr lang="en-US" dirty="0" smtClean="0"/>
            </a:br>
            <a:r>
              <a:rPr lang="en-US" dirty="0" smtClean="0"/>
              <a:t>or a moving camera (harder) + inertial sensors</a:t>
            </a:r>
            <a:br>
              <a:rPr lang="en-US" dirty="0" smtClean="0"/>
            </a:br>
            <a:endParaRPr lang="en-US" dirty="0" smtClean="0"/>
          </a:p>
          <a:p>
            <a:pPr marL="0" indent="0">
              <a:buNone/>
            </a:pPr>
            <a:r>
              <a:rPr lang="en-US" b="1" dirty="0" smtClean="0"/>
              <a:t>Software:</a:t>
            </a:r>
            <a:r>
              <a:rPr lang="en-US" dirty="0" smtClean="0"/>
              <a:t> stack adapted to your sensors,</a:t>
            </a:r>
            <a:br>
              <a:rPr lang="en-US" dirty="0" smtClean="0"/>
            </a:br>
            <a:r>
              <a:rPr lang="en-US" dirty="0" smtClean="0"/>
              <a:t>performing a complex sensor fusion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5962" y="1764699"/>
            <a:ext cx="4177762" cy="4916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99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4775</TotalTime>
  <Words>479</Words>
  <Application>Microsoft Macintosh PowerPoint</Application>
  <PresentationFormat>Widescreen</PresentationFormat>
  <Paragraphs>136</Paragraphs>
  <Slides>21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Calibri</vt:lpstr>
      <vt:lpstr>Calibri Light</vt:lpstr>
      <vt:lpstr>Mangal</vt:lpstr>
      <vt:lpstr>Office Theme</vt:lpstr>
      <vt:lpstr>Autonomous Drone Engineer B3 – 3D and Visual Sensors</vt:lpstr>
      <vt:lpstr>The Perfect 3D Sensor</vt:lpstr>
      <vt:lpstr>Sensor Goals</vt:lpstr>
      <vt:lpstr>Collision Avoidance vs Autonomy vs Payload</vt:lpstr>
      <vt:lpstr>Fusion of sensors</vt:lpstr>
      <vt:lpstr>Types of Positioning</vt:lpstr>
      <vt:lpstr>Outdoor – D-GPS Differential GPS (or “RTK”)</vt:lpstr>
      <vt:lpstr>Indoor – UWB UltraWideBand</vt:lpstr>
      <vt:lpstr>Indoor – SLAM Simultaneous Localization And Mapping </vt:lpstr>
      <vt:lpstr>Indoor - Visual</vt:lpstr>
      <vt:lpstr>Sensors</vt:lpstr>
      <vt:lpstr>1D: measure distance (with the ground)</vt:lpstr>
      <vt:lpstr>3D sensor</vt:lpstr>
      <vt:lpstr>3D reconstruction from a 2D sensor</vt:lpstr>
      <vt:lpstr>Computer Vision: Collision Avoidance</vt:lpstr>
      <vt:lpstr>Computer Vision: Structure from Motion</vt:lpstr>
      <vt:lpstr>Computer Vision: Visual Piloting</vt:lpstr>
      <vt:lpstr>Computer Vision: Augmented Reality</vt:lpstr>
      <vt:lpstr>Conclusion</vt:lpstr>
      <vt:lpstr>Conclusion</vt:lpstr>
      <vt:lpstr>Thanks</vt:lpstr>
    </vt:vector>
  </TitlesOfParts>
  <Company/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Autonomous Drone Engineer Drone Architecture</dc:title>
  <dc:creator>Microsoft Office User</dc:creator>
  <cp:lastModifiedBy>Paul Guermonprez</cp:lastModifiedBy>
  <cp:revision>73</cp:revision>
  <dcterms:created xsi:type="dcterms:W3CDTF">2017-05-26T00:45:13Z</dcterms:created>
  <dcterms:modified xsi:type="dcterms:W3CDTF">2017-11-14T00:55:17Z</dcterms:modified>
</cp:coreProperties>
</file>